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1" r:id="rId4"/>
    <p:sldId id="266" r:id="rId5"/>
    <p:sldId id="267" r:id="rId6"/>
    <p:sldId id="263" r:id="rId7"/>
    <p:sldId id="264" r:id="rId8"/>
    <p:sldId id="268" r:id="rId9"/>
    <p:sldId id="265" r:id="rId1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A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63582E-90F2-3C89-8CF1-AAFCBA865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DDCE36-4E83-EFB0-62C8-C9B681605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571349-0BFC-2E38-62FC-5E783F85C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19F2-181A-4243-ABD7-0E852F136EDA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420DC2-0EC6-D3C9-182E-3A3E35E06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44367A-43E4-103C-CFBB-9C6BEDC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0F60-71C5-42B9-B7A3-E8526E1D0A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339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4F177-DEA9-3BCC-4F44-5783F7F4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A5F9A2-7A81-D7C0-3C0F-A325A13A8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62FF96-C42F-59DB-20C0-48EE35E2C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19F2-181A-4243-ABD7-0E852F136EDA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3C7649-D137-BBCC-BFA5-6C48B5D4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9E9D05-9477-0070-06D1-AE66CFA6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0F60-71C5-42B9-B7A3-E8526E1D0A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69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B19975-7C6E-E0F6-EB78-B355ED56A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894797-4DF1-096A-B320-BCA125A4A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2D5129-190C-A74E-1539-636C8601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19F2-181A-4243-ABD7-0E852F136EDA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813764-9761-5B3F-67C2-0D59DC990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60186D-0323-4257-CB13-5770CAE5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0F60-71C5-42B9-B7A3-E8526E1D0A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049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292CE2-B277-8904-97ED-0E3A596CD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63AE96-1C80-401A-5E4C-3E68D4776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5927D1-B3FB-1DFB-9E4A-A2FA76126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D6F490-63E6-D708-44BB-2F09DE1F2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19F2-181A-4243-ABD7-0E852F136EDA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0DE03F-8855-5F8C-FD33-9C8E1D0B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629405-78D7-1B25-808E-891259CA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0F60-71C5-42B9-B7A3-E8526E1D0A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54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CAC2CD-5796-55B9-1816-462621177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B9FBFF-4F0F-C90F-8B6F-A92642FC6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95A1A9-FEFB-04F8-67D5-F72CCED63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591C99-F0FA-98BF-D830-954D44EAB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C639DD1-1F0A-03B9-37DD-525D5CB42B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BE71442-BC0F-6E79-9EB8-DBC06EFC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19F2-181A-4243-ABD7-0E852F136EDA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9CD7441-8865-D4B4-75F6-91CADB7F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D15A775-ACD8-96E5-79D5-7254A8F1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0F60-71C5-42B9-B7A3-E8526E1D0A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753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1DEED-6E47-4A40-E944-86E9DDD54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8D32CA5-93E5-C397-DB7E-7D829161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19F2-181A-4243-ABD7-0E852F136EDA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11E00E-9DA6-0648-7753-2CC8227F4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FA1154-BD53-9298-8636-17823D41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0F60-71C5-42B9-B7A3-E8526E1D0A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25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9AC4C84-AB79-C2C9-5FDE-C62C69604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19F2-181A-4243-ABD7-0E852F136EDA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145B33C-CF40-4A9B-C704-D6F2D46F2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48365E-BADF-09F6-0602-B0098F606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0F60-71C5-42B9-B7A3-E8526E1D0A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96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5D455-9766-F8AC-A0B2-B2D8655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B6AD18-EE21-9179-C422-5B80F145D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CFB3F02-D620-392F-A3E3-EB7F73ED9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428C1B0-9244-2322-8C33-E39DE7119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19F2-181A-4243-ABD7-0E852F136EDA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8BCDB1-22DE-87F0-1713-B8273267A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F933EE-C7D7-DB36-7422-EEA1886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0F60-71C5-42B9-B7A3-E8526E1D0A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56C34-E7DB-F5B1-F003-1E7F42F4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95CD1EB-4D6E-193A-7170-223E95059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1872E7F-BD27-C61A-0EC2-0A83BF698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166B9D-1EBD-596C-0E1A-F997DBA1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719F2-181A-4243-ABD7-0E852F136EDA}" type="datetimeFigureOut">
              <a:rPr lang="cs-CZ" smtClean="0"/>
              <a:t>25.04.2025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CBAEB6-934D-679D-59B0-F0D89A54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4EE955-3467-EC4F-5AB0-8F87FF09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0F60-71C5-42B9-B7A3-E8526E1D0A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53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304A72B-054E-B2AD-F6EA-F5569481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8D33BE-0A05-B02D-F4CC-38CC26426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231BFD-FBD3-1186-EE98-877485994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Exo" pitchFamily="2" charset="-18"/>
              </a:defRPr>
            </a:lvl1pPr>
          </a:lstStyle>
          <a:p>
            <a:fld id="{99B719F2-181A-4243-ABD7-0E852F136EDA}" type="datetimeFigureOut">
              <a:rPr lang="cs-CZ" smtClean="0"/>
              <a:pPr/>
              <a:t>25.04.2025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CE184D-A656-7476-76E3-CDC63A6E7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Exo" pitchFamily="2" charset="-18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CF238C-6025-5F97-0379-E95C004DC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Exo" pitchFamily="2" charset="-18"/>
              </a:defRPr>
            </a:lvl1pPr>
          </a:lstStyle>
          <a:p>
            <a:fld id="{04860F60-71C5-42B9-B7A3-E8526E1D0AE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Exo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xo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xo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xo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xo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xo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broulova@volny.cz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CAF939-3C40-B056-8667-0F8759D5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65" y="1954305"/>
            <a:ext cx="8119039" cy="221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7FDFBEA-4264-A21D-90C9-176D8298DD17}"/>
              </a:ext>
            </a:extLst>
          </p:cNvPr>
          <p:cNvSpPr txBox="1"/>
          <p:nvPr/>
        </p:nvSpPr>
        <p:spPr>
          <a:xfrm>
            <a:off x="8203603" y="5365195"/>
            <a:ext cx="3109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Konference </a:t>
            </a:r>
            <a:r>
              <a:rPr lang="cs-CZ" sz="2000" b="1" dirty="0"/>
              <a:t>Spolek žije!</a:t>
            </a:r>
          </a:p>
          <a:p>
            <a:r>
              <a:rPr lang="cs-CZ" sz="1600" i="1" dirty="0"/>
              <a:t>Praha, 11. – 12. 6. 2025</a:t>
            </a:r>
          </a:p>
        </p:txBody>
      </p:sp>
    </p:spTree>
    <p:extLst>
      <p:ext uri="{BB962C8B-B14F-4D97-AF65-F5344CB8AC3E}">
        <p14:creationId xmlns:p14="http://schemas.microsoft.com/office/powerpoint/2010/main" val="2578044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577A350-6BE7-6A49-4A06-28D57DE22CD4}"/>
              </a:ext>
            </a:extLst>
          </p:cNvPr>
          <p:cNvSpPr txBox="1"/>
          <p:nvPr/>
        </p:nvSpPr>
        <p:spPr>
          <a:xfrm>
            <a:off x="526899" y="1315996"/>
            <a:ext cx="73697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založen v roce 2014 (nahradil původní, nefunkční spolek)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muli"/>
              </a:rPr>
              <a:t>c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muli"/>
              </a:rPr>
              <a:t>ílem činnosti je budování a udržení dobrého jména muzea, rozšiřování povědomí, propagace a podpora jeho činnosti a zachování kulturních hodnot 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aktuálně 67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výbor: předseda, místopředseda, hospodářka</a:t>
            </a: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8C3D3A-DF01-267A-01DD-84B151EA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96863"/>
            <a:ext cx="31083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4F86D477-3B35-3017-ECD9-FBA2CA624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3" y="396170"/>
            <a:ext cx="3945138" cy="59191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Obrázek 5" descr="Obsah obrázku venku, obloha, strom, mrak&#10;&#10;Popis byl vytvořen automaticky">
            <a:extLst>
              <a:ext uri="{FF2B5EF4-FFF2-40B4-BE49-F238E27FC236}">
                <a16:creationId xmlns:a16="http://schemas.microsoft.com/office/drawing/2014/main" id="{547621A7-FDBE-68D9-8D9B-6EE3FBED0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69" y="3355764"/>
            <a:ext cx="4368622" cy="29131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7B8E3AE0-8BBE-F9BA-090B-DB4924E57E4C}"/>
              </a:ext>
            </a:extLst>
          </p:cNvPr>
          <p:cNvSpPr txBox="1">
            <a:spLocks/>
          </p:cNvSpPr>
          <p:nvPr/>
        </p:nvSpPr>
        <p:spPr>
          <a:xfrm>
            <a:off x="546100" y="6369701"/>
            <a:ext cx="7503508" cy="598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Exo" pitchFamily="2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Exo" pitchFamily="2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Exo" pitchFamily="2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xo" pitchFamily="2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Exo" pitchFamily="2" charset="-18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i="1" dirty="0">
                <a:solidFill>
                  <a:srgbClr val="FF3399"/>
                </a:solidFill>
              </a:rPr>
              <a:t>https://www.msb-jablonec.cz/spolek-pratel-muzea</a:t>
            </a:r>
          </a:p>
        </p:txBody>
      </p:sp>
      <p:pic>
        <p:nvPicPr>
          <p:cNvPr id="10" name="Obrázek 9" descr="Obsah obrázku oblečení, Lidská tvář, osoba, oblek&#10;&#10;Obsah vygenerovaný umělou inteligencí může být nesprávný.">
            <a:extLst>
              <a:ext uri="{FF2B5EF4-FFF2-40B4-BE49-F238E27FC236}">
                <a16:creationId xmlns:a16="http://schemas.microsoft.com/office/drawing/2014/main" id="{3323ED39-243C-54EA-6C79-0E19A1B2F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7" t="697" r="52287" b="4327"/>
          <a:stretch/>
        </p:blipFill>
        <p:spPr>
          <a:xfrm>
            <a:off x="822239" y="3407830"/>
            <a:ext cx="1950028" cy="276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024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3BBE337-F9B3-2F28-65E9-20A50EC87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2" y="573192"/>
            <a:ext cx="31083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CBCC00A-14EA-1DA3-FFE6-A3BF8FD20817}"/>
              </a:ext>
            </a:extLst>
          </p:cNvPr>
          <p:cNvSpPr txBox="1"/>
          <p:nvPr/>
        </p:nvSpPr>
        <p:spPr>
          <a:xfrm>
            <a:off x="4885173" y="401769"/>
            <a:ext cx="27819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>
                <a:solidFill>
                  <a:srgbClr val="009AAF"/>
                </a:solidFill>
                <a:effectLst/>
              </a:rPr>
              <a:t>Aktivity pro členy</a:t>
            </a:r>
            <a:endParaRPr lang="cs-CZ" sz="2400" b="1" dirty="0">
              <a:solidFill>
                <a:srgbClr val="009AAF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A45F47-6BDF-05FC-74F5-EC7A864A2B32}"/>
              </a:ext>
            </a:extLst>
          </p:cNvPr>
          <p:cNvSpPr txBox="1"/>
          <p:nvPr/>
        </p:nvSpPr>
        <p:spPr>
          <a:xfrm>
            <a:off x="4682912" y="1007414"/>
            <a:ext cx="318646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č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lenské schůze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000000"/>
                </a:solidFill>
                <a:effectLst/>
              </a:rPr>
              <a:t>komentované prohlídky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000000"/>
                </a:solidFill>
                <a:effectLst/>
              </a:rPr>
              <a:t>zájezdy</a:t>
            </a:r>
            <a:endParaRPr lang="cs-CZ" sz="2000" dirty="0"/>
          </a:p>
        </p:txBody>
      </p:sp>
      <p:pic>
        <p:nvPicPr>
          <p:cNvPr id="8" name="Obrázek 7" descr="Obsah obrázku oblečení, osoba, žena, židle&#10;&#10;Obsah vygenerovaný umělou inteligencí může být nesprávný.">
            <a:extLst>
              <a:ext uri="{FF2B5EF4-FFF2-40B4-BE49-F238E27FC236}">
                <a16:creationId xmlns:a16="http://schemas.microsoft.com/office/drawing/2014/main" id="{E5FD159A-EA2E-960C-3281-25414BF80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2" y="1681691"/>
            <a:ext cx="3695962" cy="207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Obsah obrázku oblečení, boty, osoba, muž&#10;&#10;Obsah vygenerovaný umělou inteligencí může být nesprávný.">
            <a:extLst>
              <a:ext uri="{FF2B5EF4-FFF2-40B4-BE49-F238E27FC236}">
                <a16:creationId xmlns:a16="http://schemas.microsoft.com/office/drawing/2014/main" id="{DA539AF4-D7A3-E3EE-8333-CE6487BC5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017" y="1482251"/>
            <a:ext cx="3314053" cy="248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 descr="Obsah obrázku oblečení, osoba, boty, výstava&#10;&#10;Obsah vygenerovaný umělou inteligencí může být nesprávný.">
            <a:extLst>
              <a:ext uri="{FF2B5EF4-FFF2-40B4-BE49-F238E27FC236}">
                <a16:creationId xmlns:a16="http://schemas.microsoft.com/office/drawing/2014/main" id="{6BE3D2D4-5671-A4F7-DF9E-21FBC0CFF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/>
          <a:stretch/>
        </p:blipFill>
        <p:spPr>
          <a:xfrm>
            <a:off x="4294094" y="4129093"/>
            <a:ext cx="4120143" cy="251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ek 18" descr="Obsah obrázku osoba, oblečení, venku, tráva&#10;&#10;Obsah vygenerovaný umělou inteligencí může být nesprávný.">
            <a:extLst>
              <a:ext uri="{FF2B5EF4-FFF2-40B4-BE49-F238E27FC236}">
                <a16:creationId xmlns:a16="http://schemas.microsoft.com/office/drawing/2014/main" id="{35A5E66D-7226-8462-41BC-7356A872E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42" y="4128952"/>
            <a:ext cx="3248404" cy="24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Obsah obrázku oblečení, boty, budova, osoba&#10;&#10;Obsah vygenerovaný umělou inteligencí může být nesprávný.">
            <a:extLst>
              <a:ext uri="{FF2B5EF4-FFF2-40B4-BE49-F238E27FC236}">
                <a16:creationId xmlns:a16="http://schemas.microsoft.com/office/drawing/2014/main" id="{939309A2-6970-6B8E-6C92-91ABA5326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5"/>
          <a:stretch/>
        </p:blipFill>
        <p:spPr>
          <a:xfrm>
            <a:off x="4538263" y="2320945"/>
            <a:ext cx="3695962" cy="1863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oblečení, venku, budova, osoba&#10;&#10;Obsah vygenerovaný umělou inteligencí může být nesprávný.">
            <a:extLst>
              <a:ext uri="{FF2B5EF4-FFF2-40B4-BE49-F238E27FC236}">
                <a16:creationId xmlns:a16="http://schemas.microsoft.com/office/drawing/2014/main" id="{2066CF3F-8E7F-463C-27B9-AA289DDCE1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7" y="4136559"/>
            <a:ext cx="3695964" cy="2461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1281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B31B9-2E3B-1BAC-038F-E61690EB9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7FAAA75-677C-8FD4-B2A1-09921A815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96863"/>
            <a:ext cx="31083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846AD1D-BB04-39A4-A146-3A9E523C595A}"/>
              </a:ext>
            </a:extLst>
          </p:cNvPr>
          <p:cNvSpPr txBox="1"/>
          <p:nvPr/>
        </p:nvSpPr>
        <p:spPr>
          <a:xfrm>
            <a:off x="4439220" y="427530"/>
            <a:ext cx="2977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>
                <a:solidFill>
                  <a:srgbClr val="009AAF"/>
                </a:solidFill>
                <a:effectLst/>
              </a:rPr>
              <a:t>Aktivity pro veřejnost</a:t>
            </a:r>
            <a:endParaRPr lang="cs-CZ" sz="2400" b="1" dirty="0">
              <a:solidFill>
                <a:srgbClr val="009AAF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670C099-48FE-C957-0867-F8FFEBD0E378}"/>
              </a:ext>
            </a:extLst>
          </p:cNvPr>
          <p:cNvSpPr txBox="1"/>
          <p:nvPr/>
        </p:nvSpPr>
        <p:spPr>
          <a:xfrm>
            <a:off x="4078941" y="1032251"/>
            <a:ext cx="423134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Dobrovolnická práce při akcích 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00"/>
                </a:solidFill>
              </a:rPr>
              <a:t>(Muzejní noc, Sklářská slavnost </a:t>
            </a:r>
            <a:r>
              <a:rPr lang="cs-CZ" sz="2000" dirty="0" err="1">
                <a:solidFill>
                  <a:srgbClr val="000000"/>
                </a:solidFill>
              </a:rPr>
              <a:t>Kristiánov</a:t>
            </a:r>
            <a:r>
              <a:rPr lang="cs-CZ" sz="2000" dirty="0">
                <a:solidFill>
                  <a:srgbClr val="000000"/>
                </a:solidFill>
              </a:rPr>
              <a:t>, tvůrčí dílny, oslavy výročí, …)</a:t>
            </a:r>
            <a:endParaRPr lang="cs-CZ" sz="2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F93E03-FCDD-98B8-6890-B364964BE380}"/>
              </a:ext>
            </a:extLst>
          </p:cNvPr>
          <p:cNvSpPr txBox="1"/>
          <p:nvPr/>
        </p:nvSpPr>
        <p:spPr>
          <a:xfrm>
            <a:off x="4439220" y="5607358"/>
            <a:ext cx="3172778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rok 2024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b="1" dirty="0">
                <a:solidFill>
                  <a:srgbClr val="000000"/>
                </a:solidFill>
              </a:rPr>
              <a:t>10 akcí – 9 osob - 263 hodin 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(odpovídá cca 35 tis. Kč)</a:t>
            </a:r>
          </a:p>
        </p:txBody>
      </p:sp>
      <p:pic>
        <p:nvPicPr>
          <p:cNvPr id="11" name="Obrázek 10" descr="Obsah obrázku oblečení, osoba, žena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4F47630F-AE71-FB5C-38A4-95EDE6BB3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913" y="2210097"/>
            <a:ext cx="2487181" cy="331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 descr="Obsah obrázku oblečení, osoba, interiér, žena&#10;&#10;Obsah vygenerovaný umělou inteligencí může být nesprávný.">
            <a:extLst>
              <a:ext uri="{FF2B5EF4-FFF2-40B4-BE49-F238E27FC236}">
                <a16:creationId xmlns:a16="http://schemas.microsoft.com/office/drawing/2014/main" id="{6FC1A612-552D-9A04-C8B1-1FC092B36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8" y="4042055"/>
            <a:ext cx="3778623" cy="251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 descr="Obsah obrázku oblečení, osoba, boty, venku&#10;&#10;Obsah vygenerovaný umělou inteligencí může být nesprávný.">
            <a:extLst>
              <a:ext uri="{FF2B5EF4-FFF2-40B4-BE49-F238E27FC236}">
                <a16:creationId xmlns:a16="http://schemas.microsoft.com/office/drawing/2014/main" id="{E2CBE7BF-4F8D-581B-2221-04C4D545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699" y="264948"/>
            <a:ext cx="3713014" cy="316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 descr="Obsah obrázku oblečení, osoba, Lidská tvář, narozeninový dort&#10;&#10;Obsah vygenerovaný umělou inteligencí může být nesprávný.">
            <a:extLst>
              <a:ext uri="{FF2B5EF4-FFF2-40B4-BE49-F238E27FC236}">
                <a16:creationId xmlns:a16="http://schemas.microsoft.com/office/drawing/2014/main" id="{39E5FD61-99D6-ECFC-7D46-A9F5414E5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7" y="1518887"/>
            <a:ext cx="3647266" cy="243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ázek 21" descr="Obsah obrázku oblečení, osoba, interiér, boty&#10;&#10;Obsah vygenerovaný umělou inteligencí může být nesprávný.">
            <a:extLst>
              <a:ext uri="{FF2B5EF4-FFF2-40B4-BE49-F238E27FC236}">
                <a16:creationId xmlns:a16="http://schemas.microsoft.com/office/drawing/2014/main" id="{276E6CA6-F380-0B43-EEC3-F662A14DA2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92" y="3505201"/>
            <a:ext cx="3778623" cy="283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545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06B41-B4C2-E88D-AA54-0301CAA63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3BA7E9B-71B5-4FFA-37AD-E7DA095C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7" y="450708"/>
            <a:ext cx="31083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FADAD8B-4ED2-4044-3F14-5557F9A71D67}"/>
              </a:ext>
            </a:extLst>
          </p:cNvPr>
          <p:cNvSpPr txBox="1"/>
          <p:nvPr/>
        </p:nvSpPr>
        <p:spPr>
          <a:xfrm>
            <a:off x="4737403" y="157124"/>
            <a:ext cx="310832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rgbClr val="009AAF"/>
                </a:solidFill>
                <a:effectLst/>
              </a:rPr>
              <a:t>Aktivity pro muzeum </a:t>
            </a:r>
          </a:p>
          <a:p>
            <a:pPr algn="ctr"/>
            <a:r>
              <a:rPr lang="cs-CZ" sz="2000" b="1" dirty="0">
                <a:solidFill>
                  <a:srgbClr val="000000"/>
                </a:solidFill>
              </a:rPr>
              <a:t>Vydávání publikací</a:t>
            </a:r>
            <a:endParaRPr lang="cs-CZ" sz="2000" b="0" i="0" dirty="0">
              <a:solidFill>
                <a:srgbClr val="000000"/>
              </a:solidFill>
              <a:effectLst/>
            </a:endParaRPr>
          </a:p>
          <a:p>
            <a:endParaRPr lang="cs-CZ" sz="2400" b="1" dirty="0">
              <a:solidFill>
                <a:srgbClr val="009AAF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994DB84-FFB0-E17C-8551-3F79BC0FAD26}"/>
              </a:ext>
            </a:extLst>
          </p:cNvPr>
          <p:cNvSpPr txBox="1"/>
          <p:nvPr/>
        </p:nvSpPr>
        <p:spPr>
          <a:xfrm>
            <a:off x="928779" y="6103917"/>
            <a:ext cx="383144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O skláři Lišákovi </a:t>
            </a:r>
            <a:r>
              <a:rPr lang="cs-CZ" sz="2000" dirty="0">
                <a:solidFill>
                  <a:srgbClr val="000000"/>
                </a:solidFill>
              </a:rPr>
              <a:t>/ 2018</a:t>
            </a:r>
          </a:p>
          <a:p>
            <a:pPr>
              <a:spcAft>
                <a:spcPts val="600"/>
              </a:spcAft>
            </a:pPr>
            <a:endParaRPr lang="cs-CZ" sz="2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B74ACD-4E60-43DE-32CA-D27B6DA703FF}"/>
              </a:ext>
            </a:extLst>
          </p:cNvPr>
          <p:cNvSpPr txBox="1"/>
          <p:nvPr/>
        </p:nvSpPr>
        <p:spPr>
          <a:xfrm>
            <a:off x="8575589" y="5621890"/>
            <a:ext cx="34711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Dětský průvodce muzeem 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se skřítkem </a:t>
            </a:r>
            <a:r>
              <a:rPr lang="cs-CZ" sz="2000" b="1" dirty="0" err="1">
                <a:solidFill>
                  <a:srgbClr val="000000"/>
                </a:solidFill>
              </a:rPr>
              <a:t>Sklobížkem</a:t>
            </a:r>
            <a:r>
              <a:rPr lang="cs-CZ" sz="2000" b="1" dirty="0">
                <a:solidFill>
                  <a:srgbClr val="000000"/>
                </a:solidFill>
              </a:rPr>
              <a:t> / </a:t>
            </a:r>
            <a:r>
              <a:rPr lang="cs-CZ" sz="2000" dirty="0">
                <a:solidFill>
                  <a:srgbClr val="000000"/>
                </a:solidFill>
              </a:rPr>
              <a:t>2025 </a:t>
            </a:r>
            <a:endParaRPr lang="cs-CZ" sz="2000" b="1" dirty="0">
              <a:solidFill>
                <a:srgbClr val="0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515EC1-9CF5-8FE6-9AA3-B1DD1AA62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23" y="4028464"/>
            <a:ext cx="3068045" cy="262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C5017E1-A5E5-BF4B-CFF7-71C6755A12D3}"/>
              </a:ext>
            </a:extLst>
          </p:cNvPr>
          <p:cNvSpPr txBox="1"/>
          <p:nvPr/>
        </p:nvSpPr>
        <p:spPr>
          <a:xfrm>
            <a:off x="589020" y="1711313"/>
            <a:ext cx="4194303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dirty="0">
                <a:solidFill>
                  <a:srgbClr val="000000"/>
                </a:solidFill>
              </a:rPr>
              <a:t>Průvodce muzeem (ČJ) / </a:t>
            </a:r>
            <a:r>
              <a:rPr lang="cs-CZ" sz="2000" dirty="0">
                <a:solidFill>
                  <a:srgbClr val="000000"/>
                </a:solidFill>
              </a:rPr>
              <a:t>2016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Průvodce muzeem (ČJ, AJ, NJ) / </a:t>
            </a:r>
            <a:r>
              <a:rPr lang="cs-CZ" sz="2000" dirty="0">
                <a:solidFill>
                  <a:srgbClr val="000000"/>
                </a:solidFill>
              </a:rPr>
              <a:t>2021</a:t>
            </a:r>
            <a:endParaRPr lang="cs-CZ" sz="2000" b="1" dirty="0">
              <a:solidFill>
                <a:srgbClr val="000000"/>
              </a:solidFill>
            </a:endParaRPr>
          </a:p>
          <a:p>
            <a:r>
              <a:rPr lang="cs-CZ" i="1" dirty="0">
                <a:solidFill>
                  <a:srgbClr val="000000"/>
                </a:solidFill>
              </a:rPr>
              <a:t>(</a:t>
            </a:r>
            <a:r>
              <a:rPr lang="cs-CZ" i="1" dirty="0">
                <a:solidFill>
                  <a:srgbClr val="000000"/>
                </a:solidFill>
                <a:effectLst/>
              </a:rPr>
              <a:t>rozšířené vydání)</a:t>
            </a:r>
            <a:endParaRPr lang="cs-CZ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8" name="Obrázek 17" descr="Obsah obrázku text, snímek obrazovky, grafický design&#10;&#10;Obsah vygenerovaný umělou inteligencí může být nesprávný.">
            <a:extLst>
              <a:ext uri="{FF2B5EF4-FFF2-40B4-BE49-F238E27FC236}">
                <a16:creationId xmlns:a16="http://schemas.microsoft.com/office/drawing/2014/main" id="{3A482688-32C1-05A6-5514-31F487D9E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33" y="339570"/>
            <a:ext cx="3471110" cy="4900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Obrázek 25" descr="Obsah obrázku text, snímek obrazovky, grafický design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7882DAD9-8000-22F0-CC4D-61291DACE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03" y="1024709"/>
            <a:ext cx="3113966" cy="2779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Obrázek 27" descr="Obsah obrázku obraz, strom, kreslené, kresba&#10;&#10;Obsah vygenerovaný umělou inteligencí může být nesprávný.">
            <a:extLst>
              <a:ext uri="{FF2B5EF4-FFF2-40B4-BE49-F238E27FC236}">
                <a16:creationId xmlns:a16="http://schemas.microsoft.com/office/drawing/2014/main" id="{243A1E52-B7FF-8D08-C495-AE3F8804C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3" y="3012273"/>
            <a:ext cx="4264291" cy="300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7691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F61B15-1D19-0597-88DC-1777B37C6171}"/>
              </a:ext>
            </a:extLst>
          </p:cNvPr>
          <p:cNvSpPr txBox="1"/>
          <p:nvPr/>
        </p:nvSpPr>
        <p:spPr>
          <a:xfrm>
            <a:off x="8334910" y="700599"/>
            <a:ext cx="3108325" cy="646331"/>
          </a:xfrm>
          <a:prstGeom prst="rect">
            <a:avLst/>
          </a:prstGeom>
          <a:noFill/>
          <a:ln>
            <a:solidFill>
              <a:srgbClr val="009AA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i="0" dirty="0">
                <a:solidFill>
                  <a:srgbClr val="009AAF"/>
                </a:solidFill>
                <a:effectLst/>
              </a:rPr>
              <a:t>Celkem 414 000 Kč</a:t>
            </a:r>
          </a:p>
          <a:p>
            <a:pPr algn="ctr"/>
            <a:endParaRPr lang="cs-CZ" sz="800" b="1" dirty="0">
              <a:solidFill>
                <a:srgbClr val="00000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29EA7FC-CA99-11A2-76D6-99CDB4FBD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96863"/>
            <a:ext cx="31083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2319978-8381-76F3-6D5F-0C3AE072A6DF}"/>
              </a:ext>
            </a:extLst>
          </p:cNvPr>
          <p:cNvSpPr txBox="1"/>
          <p:nvPr/>
        </p:nvSpPr>
        <p:spPr>
          <a:xfrm>
            <a:off x="4541837" y="454378"/>
            <a:ext cx="310832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rgbClr val="009AAF"/>
                </a:solidFill>
                <a:effectLst/>
              </a:rPr>
              <a:t>Aktivity pro muzeum </a:t>
            </a:r>
          </a:p>
          <a:p>
            <a:pPr algn="ctr"/>
            <a:endParaRPr lang="cs-CZ" sz="800" b="1" dirty="0">
              <a:solidFill>
                <a:srgbClr val="000000"/>
              </a:solidFill>
            </a:endParaRPr>
          </a:p>
          <a:p>
            <a:pPr algn="ctr"/>
            <a:r>
              <a:rPr lang="cs-CZ" sz="2000" b="1" dirty="0">
                <a:solidFill>
                  <a:srgbClr val="000000"/>
                </a:solidFill>
              </a:rPr>
              <a:t>Financování projektů</a:t>
            </a:r>
            <a:endParaRPr lang="cs-CZ" sz="2400" b="1" dirty="0">
              <a:solidFill>
                <a:srgbClr val="009AAF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3E053CA-BFC6-2CD2-16C2-9C6102FDC64F}"/>
              </a:ext>
            </a:extLst>
          </p:cNvPr>
          <p:cNvSpPr txBox="1"/>
          <p:nvPr/>
        </p:nvSpPr>
        <p:spPr>
          <a:xfrm>
            <a:off x="546100" y="1491824"/>
            <a:ext cx="736973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Ministerstvo kultury	  59 000 Kč	Průvodce muzeem (ČJ)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Nadace Preciosa		  25 000 Kč</a:t>
            </a:r>
          </a:p>
          <a:p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Ministerstvo kultury	  50 000 Kč	O skláři Lišákovi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Nadace Preciosa		  10 000 Kč	</a:t>
            </a:r>
          </a:p>
          <a:p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Ministerstvo kultury	  85 000 Kč	Průvodce muzeem 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Nadace Preciosa		  40 000 Kč	(NJ, AJ, dotisk ČJ)</a:t>
            </a:r>
          </a:p>
          <a:p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Nadace ČEZ		100 000 Kč	Dětský průvodce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Nadace Preciosa		  10 000 Kč	Oslavy výročí Spolku</a:t>
            </a:r>
          </a:p>
          <a:p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Ministerstvo kultury 	  35 000 Kč	Dětský průvodc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endParaRPr lang="cs-CZ" sz="20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93B1C3B-5725-429D-0B40-CDBE1F8A62A2}"/>
              </a:ext>
            </a:extLst>
          </p:cNvPr>
          <p:cNvSpPr txBox="1"/>
          <p:nvPr/>
        </p:nvSpPr>
        <p:spPr>
          <a:xfrm>
            <a:off x="7521389" y="5751556"/>
            <a:ext cx="4670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rgbClr val="009AAF"/>
                </a:solidFill>
                <a:effectLst/>
              </a:rPr>
              <a:t>Děkujeme našim podporovatelům</a:t>
            </a:r>
            <a:endParaRPr lang="cs-CZ" sz="3200" b="1" dirty="0">
              <a:solidFill>
                <a:srgbClr val="000000"/>
              </a:solidFill>
            </a:endParaRPr>
          </a:p>
          <a:p>
            <a:pPr algn="ctr"/>
            <a:endParaRPr lang="cs-CZ" sz="800" b="1" dirty="0">
              <a:solidFill>
                <a:srgbClr val="000000"/>
              </a:solidFill>
            </a:endParaRPr>
          </a:p>
        </p:txBody>
      </p:sp>
      <p:pic>
        <p:nvPicPr>
          <p:cNvPr id="20" name="Obrázek 19" descr="Obsah obrázku černá, tma&#10;&#10;Obsah vygenerovaný umělou inteligencí může být nesprávný.">
            <a:extLst>
              <a:ext uri="{FF2B5EF4-FFF2-40B4-BE49-F238E27FC236}">
                <a16:creationId xmlns:a16="http://schemas.microsoft.com/office/drawing/2014/main" id="{DEAF3115-AABF-F148-45BF-7C82BD01A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97" y="2904913"/>
            <a:ext cx="2043953" cy="750514"/>
          </a:xfrm>
          <a:prstGeom prst="rect">
            <a:avLst/>
          </a:prstGeom>
        </p:spPr>
      </p:pic>
      <p:pic>
        <p:nvPicPr>
          <p:cNvPr id="30" name="Obrázek 29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82687DED-B251-B652-A6FF-C6D3A1C83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495" y="1714263"/>
            <a:ext cx="2316629" cy="712263"/>
          </a:xfrm>
          <a:prstGeom prst="rect">
            <a:avLst/>
          </a:prstGeom>
        </p:spPr>
      </p:pic>
      <p:pic>
        <p:nvPicPr>
          <p:cNvPr id="32" name="Obrázek 31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BDD6B972-74A3-8B49-85C0-8810AA0F2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031" y="4022760"/>
            <a:ext cx="2122093" cy="13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53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F430D15-99B0-038B-20E7-E733E52F8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8" y="226625"/>
            <a:ext cx="31083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05AB40A-4CDB-0B94-004A-F59CE21F242D}"/>
              </a:ext>
            </a:extLst>
          </p:cNvPr>
          <p:cNvSpPr txBox="1"/>
          <p:nvPr/>
        </p:nvSpPr>
        <p:spPr>
          <a:xfrm>
            <a:off x="1571290" y="1141960"/>
            <a:ext cx="2208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rgbClr val="009AAF"/>
                </a:solidFill>
                <a:effectLst/>
              </a:rPr>
              <a:t>Naše plány</a:t>
            </a:r>
            <a:endParaRPr lang="cs-CZ" sz="800" b="1" dirty="0">
              <a:solidFill>
                <a:srgbClr val="00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BD926CF-B3CE-1E69-BF35-289FEF8966C2}"/>
              </a:ext>
            </a:extLst>
          </p:cNvPr>
          <p:cNvSpPr txBox="1"/>
          <p:nvPr/>
        </p:nvSpPr>
        <p:spPr>
          <a:xfrm>
            <a:off x="360381" y="1612282"/>
            <a:ext cx="5260489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>
                <a:solidFill>
                  <a:srgbClr val="000000"/>
                </a:solidFill>
                <a:effectLst/>
              </a:rPr>
              <a:t>Zavedení členských příspěvků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(od 1. </a:t>
            </a:r>
            <a:r>
              <a:rPr lang="cs-CZ" sz="2000" dirty="0">
                <a:solidFill>
                  <a:srgbClr val="000000"/>
                </a:solidFill>
              </a:rPr>
              <a:t>1. 2026)</a:t>
            </a:r>
          </a:p>
          <a:p>
            <a:endParaRPr lang="cs-CZ" sz="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s</a:t>
            </a:r>
            <a:r>
              <a:rPr lang="cs-CZ" b="0" dirty="0">
                <a:solidFill>
                  <a:srgbClr val="000000"/>
                </a:solidFill>
                <a:effectLst/>
              </a:rPr>
              <a:t>chváleno členskou schůzí 31. 3. 2025 ve výši 500,- Kč/ rok, snížené 250,- Kč/ rok</a:t>
            </a:r>
          </a:p>
          <a:p>
            <a:endParaRPr lang="cs-CZ" sz="600" b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cílem je zajištění prostředků na vlastní činnost a dofinancování grantů, r</a:t>
            </a:r>
            <a:r>
              <a:rPr lang="cs-CZ" b="0" dirty="0">
                <a:solidFill>
                  <a:srgbClr val="000000"/>
                </a:solidFill>
                <a:effectLst/>
              </a:rPr>
              <a:t>egulace neaktivních členů („holubí letka“)</a:t>
            </a:r>
          </a:p>
          <a:p>
            <a:endParaRPr lang="cs-CZ" sz="1000" dirty="0">
              <a:solidFill>
                <a:srgbClr val="000000"/>
              </a:solidFill>
            </a:endParaRPr>
          </a:p>
          <a:p>
            <a:r>
              <a:rPr lang="cs-CZ" sz="2000" b="1" i="0" dirty="0">
                <a:solidFill>
                  <a:srgbClr val="000000"/>
                </a:solidFill>
                <a:effectLst/>
              </a:rPr>
              <a:t>Zvýšení počtu aktivních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b="1" dirty="0">
              <a:solidFill>
                <a:srgbClr val="000000"/>
              </a:solidFill>
            </a:endParaRPr>
          </a:p>
          <a:p>
            <a:r>
              <a:rPr lang="cs-CZ" sz="2000" b="1" i="0" dirty="0">
                <a:solidFill>
                  <a:srgbClr val="000000"/>
                </a:solidFill>
                <a:effectLst/>
              </a:rPr>
              <a:t>Hledání nových grantových výzev pro podporu činnosti muzea</a:t>
            </a:r>
          </a:p>
          <a:p>
            <a:endParaRPr lang="cs-CZ" sz="600" b="1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p</a:t>
            </a:r>
            <a:r>
              <a:rPr lang="cs-CZ" i="0" dirty="0">
                <a:solidFill>
                  <a:srgbClr val="000000"/>
                </a:solidFill>
                <a:effectLst/>
              </a:rPr>
              <a:t>rioritně na práci s veřejností (včetně mzdových prostředků) </a:t>
            </a:r>
          </a:p>
          <a:p>
            <a:endParaRPr lang="cs-CZ" sz="600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n</a:t>
            </a:r>
            <a:r>
              <a:rPr lang="cs-CZ" i="0" dirty="0">
                <a:solidFill>
                  <a:srgbClr val="000000"/>
                </a:solidFill>
                <a:effectLst/>
              </a:rPr>
              <a:t>a doprovodné aktivity k výstavám</a:t>
            </a:r>
          </a:p>
          <a:p>
            <a:endParaRPr lang="cs-CZ" sz="600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na </a:t>
            </a:r>
            <a:r>
              <a:rPr lang="cs-CZ" i="0" dirty="0">
                <a:solidFill>
                  <a:srgbClr val="000000"/>
                </a:solidFill>
                <a:effectLst/>
              </a:rPr>
              <a:t>zvýšení publicity</a:t>
            </a:r>
            <a:endParaRPr lang="cs-CZ" b="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F07A4ED-DEED-0AD6-D997-21E2919297C8}"/>
              </a:ext>
            </a:extLst>
          </p:cNvPr>
          <p:cNvSpPr txBox="1"/>
          <p:nvPr/>
        </p:nvSpPr>
        <p:spPr>
          <a:xfrm>
            <a:off x="7684268" y="419654"/>
            <a:ext cx="2208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rgbClr val="009AAF"/>
                </a:solidFill>
                <a:effectLst/>
              </a:rPr>
              <a:t>Co nás trápí</a:t>
            </a:r>
            <a:endParaRPr lang="cs-CZ" sz="800" b="1" dirty="0">
              <a:solidFill>
                <a:srgbClr val="00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5FC1A9E-3935-9AB0-9A73-F334DB0EE7C5}"/>
              </a:ext>
            </a:extLst>
          </p:cNvPr>
          <p:cNvSpPr txBox="1"/>
          <p:nvPr/>
        </p:nvSpPr>
        <p:spPr>
          <a:xfrm>
            <a:off x="6487981" y="966787"/>
            <a:ext cx="5260489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00"/>
                </a:solidFill>
              </a:rPr>
              <a:t>Stáří a malá aktivita členské základny </a:t>
            </a:r>
          </a:p>
          <a:p>
            <a:endParaRPr lang="cs-CZ" sz="600" b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aktuální věkový průměr členů je 65 let</a:t>
            </a:r>
          </a:p>
          <a:p>
            <a:endParaRPr lang="cs-CZ" sz="6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na práci Spolku se pravidelně aktivně podílí pouze 10 členů a výbor spolku (zcela zdarma)</a:t>
            </a:r>
          </a:p>
          <a:p>
            <a:endParaRPr lang="cs-CZ" sz="6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cca 50 % členů se nezúčastňuje ani pasivně (schůzí, zájezdů)</a:t>
            </a:r>
          </a:p>
          <a:p>
            <a:endParaRPr lang="cs-CZ" sz="1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Složitá administrativa</a:t>
            </a:r>
          </a:p>
          <a:p>
            <a:endParaRPr lang="cs-CZ" sz="6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složité postupy ve vztahu ke spolkovému rejstříku – povinnost hlásit i znovuzvolení statutárního orgánu, povinnost vydání a ověřování čestných prohlášení o způsobilosti, elektronických podpisů a konverzí dokumentů, …</a:t>
            </a:r>
          </a:p>
          <a:p>
            <a:endParaRPr lang="cs-CZ" sz="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grantová řízení MK (obava s ohledem na očekávanou povinnost vedení řízení o žádosti prostřednictvím dotačního portálu)</a:t>
            </a:r>
            <a:endParaRPr lang="cs-CZ" sz="1000" b="0" i="1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0287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0BE00-35D2-8806-38C7-FA7E51B33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A5BC77-EB2A-C86A-4161-810434C2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9" y="405919"/>
            <a:ext cx="31083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E70FC51-1B30-61AB-A5FF-9B0D3FA0C19B}"/>
              </a:ext>
            </a:extLst>
          </p:cNvPr>
          <p:cNvSpPr txBox="1"/>
          <p:nvPr/>
        </p:nvSpPr>
        <p:spPr>
          <a:xfrm>
            <a:off x="4682043" y="1401851"/>
            <a:ext cx="22086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i="0" dirty="0">
                <a:solidFill>
                  <a:srgbClr val="009AAF"/>
                </a:solidFill>
                <a:effectLst/>
              </a:rPr>
              <a:t>Poděkování</a:t>
            </a:r>
            <a:endParaRPr lang="cs-CZ" sz="2800" b="1" dirty="0">
              <a:solidFill>
                <a:srgbClr val="00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AD751A2-BEB1-CB49-E1A4-C0B6366E9BA5}"/>
              </a:ext>
            </a:extLst>
          </p:cNvPr>
          <p:cNvSpPr txBox="1"/>
          <p:nvPr/>
        </p:nvSpPr>
        <p:spPr>
          <a:xfrm>
            <a:off x="717718" y="1950760"/>
            <a:ext cx="10137289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b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Všem aktivním členům, kteří dobrovolně věnují svůj volný čas ve prospěch našeho muzea</a:t>
            </a:r>
            <a:r>
              <a:rPr lang="cs-CZ" sz="20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Členům výboru spolku, včetně těch bývalých, za hodiny bezplatné práce.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Muzeu, za poskytování zázemí a administrativního servisu.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Všem dárcům a podporovatelům spolku a muzea.</a:t>
            </a:r>
            <a:endParaRPr lang="cs-CZ" sz="2000" b="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94D78E-514E-AB20-E0C1-DCDD0A817F51}"/>
              </a:ext>
            </a:extLst>
          </p:cNvPr>
          <p:cNvSpPr txBox="1"/>
          <p:nvPr/>
        </p:nvSpPr>
        <p:spPr>
          <a:xfrm>
            <a:off x="9429619" y="3295263"/>
            <a:ext cx="14253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0" b="1" i="0" dirty="0">
                <a:solidFill>
                  <a:srgbClr val="009AAF"/>
                </a:solidFill>
                <a:effectLst/>
                <a:sym typeface="Wingdings" panose="05000000000000000000" pitchFamily="2" charset="2"/>
              </a:rPr>
              <a:t></a:t>
            </a:r>
            <a:endParaRPr lang="cs-CZ" sz="8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208542-94A4-3E3E-35FA-920863862C01}"/>
              </a:ext>
            </a:extLst>
          </p:cNvPr>
          <p:cNvSpPr txBox="1"/>
          <p:nvPr/>
        </p:nvSpPr>
        <p:spPr>
          <a:xfrm>
            <a:off x="2087971" y="5253532"/>
            <a:ext cx="720842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rgbClr val="009AAF"/>
                </a:solidFill>
                <a:effectLst/>
              </a:rPr>
              <a:t>Výzva pro nás</a:t>
            </a:r>
          </a:p>
          <a:p>
            <a:pPr algn="ctr"/>
            <a:endParaRPr lang="cs-CZ" sz="1000" b="1" i="0" dirty="0">
              <a:solidFill>
                <a:srgbClr val="009AAF"/>
              </a:solidFill>
              <a:effectLst/>
            </a:endParaRPr>
          </a:p>
          <a:p>
            <a:pPr algn="ctr"/>
            <a:r>
              <a:rPr lang="cs-CZ" sz="2400" b="1" dirty="0"/>
              <a:t>Najdeme dlouhodobé sponzory a </a:t>
            </a:r>
            <a:r>
              <a:rPr lang="cs-CZ" sz="2400" b="1" i="0" dirty="0">
                <a:effectLst/>
              </a:rPr>
              <a:t>osvícené mecenáše?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823391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BC08301-855E-0D89-DA6F-052E9298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37" y="1145585"/>
            <a:ext cx="6515326" cy="177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B931F98-23BF-2475-CD85-FE0EE81CF39E}"/>
              </a:ext>
            </a:extLst>
          </p:cNvPr>
          <p:cNvSpPr txBox="1"/>
          <p:nvPr/>
        </p:nvSpPr>
        <p:spPr>
          <a:xfrm>
            <a:off x="8739363" y="4227927"/>
            <a:ext cx="284181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Marta Broulová</a:t>
            </a:r>
          </a:p>
          <a:p>
            <a:endParaRPr lang="cs-CZ" dirty="0"/>
          </a:p>
          <a:p>
            <a:r>
              <a:rPr lang="cs-CZ" dirty="0"/>
              <a:t>E: </a:t>
            </a:r>
            <a:r>
              <a:rPr lang="cs-CZ" dirty="0">
                <a:hlinkClick r:id="rId3"/>
              </a:rPr>
              <a:t>broulova@volny.cz</a:t>
            </a:r>
            <a:endParaRPr lang="cs-CZ" dirty="0"/>
          </a:p>
          <a:p>
            <a:endParaRPr lang="cs-CZ" sz="800" dirty="0"/>
          </a:p>
          <a:p>
            <a:r>
              <a:rPr lang="cs-CZ" dirty="0"/>
              <a:t>E: info@msb-jablonec.cz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5FBF156-165C-2A95-7F92-EB570294ADC8}"/>
              </a:ext>
            </a:extLst>
          </p:cNvPr>
          <p:cNvSpPr txBox="1"/>
          <p:nvPr/>
        </p:nvSpPr>
        <p:spPr>
          <a:xfrm>
            <a:off x="4060794" y="3605187"/>
            <a:ext cx="2841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Děkuji za pozornost.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53827FB-41F2-C3E8-4979-C12EAC458A5E}"/>
              </a:ext>
            </a:extLst>
          </p:cNvPr>
          <p:cNvSpPr txBox="1"/>
          <p:nvPr/>
        </p:nvSpPr>
        <p:spPr>
          <a:xfrm>
            <a:off x="1802359" y="6049396"/>
            <a:ext cx="9042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rgbClr val="009AAF"/>
                </a:solidFill>
                <a:effectLst/>
              </a:rPr>
              <a:t>Muzeum skla a bižuterie v Jablonci nad Nisou – jediné na světě!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7769E68-B924-E9D2-D909-3DBCD7A55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03" y="5913986"/>
            <a:ext cx="652511" cy="6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259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543</Words>
  <Application>Microsoft Office PowerPoint</Application>
  <PresentationFormat>Širokoúhlá obrazovka</PresentationFormat>
  <Paragraphs>98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Arial</vt:lpstr>
      <vt:lpstr>Calibri</vt:lpstr>
      <vt:lpstr>Exo</vt:lpstr>
      <vt:lpstr>muli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Titulní strana tyrkys</dc:title>
  <dc:creator>Jarmila Maturová</dc:creator>
  <cp:lastModifiedBy>Milada Valečková</cp:lastModifiedBy>
  <cp:revision>47</cp:revision>
  <cp:lastPrinted>2025-04-25T07:08:05Z</cp:lastPrinted>
  <dcterms:created xsi:type="dcterms:W3CDTF">2023-11-02T18:28:21Z</dcterms:created>
  <dcterms:modified xsi:type="dcterms:W3CDTF">2025-04-25T07:10:49Z</dcterms:modified>
</cp:coreProperties>
</file>